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7" r:id="rId1"/>
    <p:sldMasterId id="2147483648" r:id="rId2"/>
  </p:sldMasterIdLst>
  <p:notesMasterIdLst>
    <p:notesMasterId r:id="rId54"/>
  </p:notesMasterIdLst>
  <p:handoutMasterIdLst>
    <p:handoutMasterId r:id="rId55"/>
  </p:handoutMasterIdLst>
  <p:sldIdLst>
    <p:sldId id="271" r:id="rId3"/>
    <p:sldId id="275" r:id="rId4"/>
    <p:sldId id="703" r:id="rId5"/>
    <p:sldId id="494" r:id="rId6"/>
    <p:sldId id="495" r:id="rId7"/>
    <p:sldId id="326" r:id="rId8"/>
    <p:sldId id="496" r:id="rId9"/>
    <p:sldId id="497" r:id="rId10"/>
    <p:sldId id="498" r:id="rId11"/>
    <p:sldId id="499" r:id="rId12"/>
    <p:sldId id="500" r:id="rId13"/>
    <p:sldId id="707" r:id="rId14"/>
    <p:sldId id="501" r:id="rId15"/>
    <p:sldId id="610" r:id="rId16"/>
    <p:sldId id="611" r:id="rId17"/>
    <p:sldId id="502" r:id="rId18"/>
    <p:sldId id="337" r:id="rId19"/>
    <p:sldId id="503" r:id="rId20"/>
    <p:sldId id="504" r:id="rId21"/>
    <p:sldId id="505" r:id="rId22"/>
    <p:sldId id="614" r:id="rId23"/>
    <p:sldId id="506" r:id="rId24"/>
    <p:sldId id="612" r:id="rId25"/>
    <p:sldId id="613" r:id="rId26"/>
    <p:sldId id="507" r:id="rId27"/>
    <p:sldId id="617" r:id="rId28"/>
    <p:sldId id="508" r:id="rId29"/>
    <p:sldId id="616" r:id="rId30"/>
    <p:sldId id="615" r:id="rId31"/>
    <p:sldId id="509" r:id="rId32"/>
    <p:sldId id="726" r:id="rId33"/>
    <p:sldId id="730" r:id="rId34"/>
    <p:sldId id="727" r:id="rId35"/>
    <p:sldId id="728" r:id="rId36"/>
    <p:sldId id="729" r:id="rId37"/>
    <p:sldId id="510" r:id="rId38"/>
    <p:sldId id="338" r:id="rId39"/>
    <p:sldId id="511" r:id="rId40"/>
    <p:sldId id="512" r:id="rId41"/>
    <p:sldId id="618" r:id="rId42"/>
    <p:sldId id="619" r:id="rId43"/>
    <p:sldId id="513" r:id="rId44"/>
    <p:sldId id="514" r:id="rId45"/>
    <p:sldId id="515" r:id="rId46"/>
    <p:sldId id="516" r:id="rId47"/>
    <p:sldId id="517" r:id="rId48"/>
    <p:sldId id="620" r:id="rId49"/>
    <p:sldId id="621" r:id="rId50"/>
    <p:sldId id="622" r:id="rId51"/>
    <p:sldId id="623" r:id="rId52"/>
    <p:sldId id="624" r:id="rId53"/>
  </p:sldIdLst>
  <p:sldSz cx="9144000" cy="6858000" type="screen4x3"/>
  <p:notesSz cx="6731000" cy="985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8C01"/>
    <a:srgbClr val="707070"/>
    <a:srgbClr val="EC9301"/>
    <a:srgbClr val="6FD900"/>
    <a:srgbClr val="949494"/>
    <a:srgbClr val="8E8E8E"/>
    <a:srgbClr val="848484"/>
    <a:srgbClr val="999999"/>
    <a:srgbClr val="969696"/>
    <a:srgbClr val="6262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79" autoAdjust="0"/>
    <p:restoredTop sz="82195" autoAdjust="0"/>
  </p:normalViewPr>
  <p:slideViewPr>
    <p:cSldViewPr snapToGrid="0">
      <p:cViewPr>
        <p:scale>
          <a:sx n="66" d="100"/>
          <a:sy n="66" d="100"/>
        </p:scale>
        <p:origin x="-2262" y="-792"/>
      </p:cViewPr>
      <p:guideLst>
        <p:guide orient="horz" pos="1107"/>
        <p:guide orient="horz" pos="398"/>
        <p:guide orient="horz" pos="4100"/>
        <p:guide orient="horz" pos="3796"/>
        <p:guide orient="horz" pos="4236"/>
        <p:guide pos="5556"/>
        <p:guide pos="23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1" d="100"/>
          <a:sy n="81" d="100"/>
        </p:scale>
        <p:origin x="-2976" y="-90"/>
      </p:cViewPr>
      <p:guideLst>
        <p:guide orient="horz" pos="3104"/>
        <p:guide pos="2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12529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486C2372-4FB4-43E3-98EB-1B6B0B563107}" type="datetimeFigureOut">
              <a:rPr lang="en-US"/>
              <a:pPr>
                <a:defRPr/>
              </a:pPr>
              <a:t>7/20/2015</a:t>
            </a:fld>
            <a:endParaRPr lang="en-US"/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1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12529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5D5613AA-5C72-4418-AC3A-2C84DB5ECED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1985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12529" y="0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3288" y="739775"/>
            <a:ext cx="4924425" cy="36941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2800" y="4680723"/>
            <a:ext cx="5385402" cy="4434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Textmasterformate durch Klicken bearbeiten</a:t>
            </a:r>
          </a:p>
          <a:p>
            <a:pPr lvl="1"/>
            <a:r>
              <a:rPr lang="en-US" noProof="0" smtClean="0"/>
              <a:t>Zweite Ebene</a:t>
            </a:r>
          </a:p>
          <a:p>
            <a:pPr lvl="2"/>
            <a:r>
              <a:rPr lang="en-US" noProof="0" smtClean="0"/>
              <a:t>Dritte Ebene</a:t>
            </a:r>
          </a:p>
          <a:p>
            <a:pPr lvl="3"/>
            <a:r>
              <a:rPr lang="en-US" noProof="0" smtClean="0"/>
              <a:t>Vierte Ebene</a:t>
            </a:r>
          </a:p>
          <a:p>
            <a:pPr lvl="4"/>
            <a:r>
              <a:rPr lang="en-US" noProof="0" smtClean="0"/>
              <a:t>Fünfte Ebene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>
              <a:defRPr sz="11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12529" y="9361446"/>
            <a:ext cx="2916967" cy="49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7490" tIns="43745" rIns="87490" bIns="43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pPr>
              <a:defRPr/>
            </a:pPr>
            <a:fld id="{FDBF02BE-90BD-464A-A19D-3B26966363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170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Sub_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4"/>
          <p:cNvSpPr>
            <a:spLocks noGrp="1"/>
          </p:cNvSpPr>
          <p:nvPr>
            <p:ph sz="quarter" idx="11" hasCustomPrompt="1"/>
          </p:nvPr>
        </p:nvSpPr>
        <p:spPr>
          <a:xfrm>
            <a:off x="366712" y="4123430"/>
            <a:ext cx="8453438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algn="ctr"/>
            <a:r>
              <a:rPr lang="de-DE" sz="2400" dirty="0" err="1" smtClean="0">
                <a:latin typeface="Arial" panose="020B0604020202020204" pitchFamily="34" charset="0"/>
              </a:rPr>
              <a:t>Presenter‘s</a:t>
            </a:r>
            <a:r>
              <a:rPr lang="de-DE" sz="2400" dirty="0" smtClean="0">
                <a:latin typeface="Arial" panose="020B0604020202020204" pitchFamily="34" charset="0"/>
              </a:rPr>
              <a:t> Name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0" hasCustomPrompt="1"/>
          </p:nvPr>
        </p:nvSpPr>
        <p:spPr>
          <a:xfrm>
            <a:off x="1371600" y="3331135"/>
            <a:ext cx="6400800" cy="46003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1564379"/>
            <a:ext cx="7772400" cy="1470025"/>
          </a:xfrm>
          <a:prstGeom prst="rect">
            <a:avLst/>
          </a:prstGeom>
        </p:spPr>
        <p:txBody>
          <a:bodyPr/>
          <a:lstStyle>
            <a:lvl1pPr algn="ctr">
              <a:defRPr sz="3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eaLnBrk="1" hangingPunct="1"/>
            <a:r>
              <a:rPr lang="en-US" sz="3200" kern="0" dirty="0" smtClean="0">
                <a:solidFill>
                  <a:srgbClr val="ED8C01"/>
                </a:solidFill>
              </a:rPr>
              <a:t>Title</a:t>
            </a:r>
            <a:endParaRPr lang="en-US" sz="3200" kern="0" dirty="0">
              <a:solidFill>
                <a:srgbClr val="ED8C0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1132114" y="4746639"/>
            <a:ext cx="6691086" cy="914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Affiliation</a:t>
            </a:r>
            <a:endParaRPr lang="de-DE" dirty="0"/>
          </a:p>
        </p:txBody>
      </p:sp>
      <p:sp>
        <p:nvSpPr>
          <p:cNvPr id="4" name="AutoShape 2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03230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50825" y="241300"/>
            <a:ext cx="8569325" cy="562264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 dirty="0" err="1"/>
              <a:t>Titelmasterformat</a:t>
            </a:r>
            <a:r>
              <a:rPr lang="en-US" dirty="0"/>
              <a:t> </a:t>
            </a:r>
            <a:r>
              <a:rPr lang="en-US" dirty="0" err="1"/>
              <a:t>durch</a:t>
            </a:r>
            <a:r>
              <a:rPr lang="en-US" dirty="0"/>
              <a:t> </a:t>
            </a:r>
            <a:r>
              <a:rPr lang="en-US" dirty="0" err="1"/>
              <a:t>Klicken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de-DE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83024" y="704428"/>
            <a:ext cx="1394546" cy="49948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de-DE" dirty="0" err="1" smtClean="0"/>
              <a:t>Figure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3" name="AutoShape 4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" name="AutoShape 6" descr="Image result for Springer Logo"/>
          <p:cNvSpPr>
            <a:spLocks noChangeAspect="1" noChangeArrowheads="1"/>
          </p:cNvSpPr>
          <p:nvPr userDrawn="1"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7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2" y="-1181"/>
            <a:ext cx="9153524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7931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ED8C0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63638" indent="-2635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14488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74850" indent="-1809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4320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892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3464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036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241300"/>
            <a:ext cx="85693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err="1" smtClean="0"/>
              <a:t>Titelmasterformat</a:t>
            </a:r>
            <a:r>
              <a:rPr lang="en-US" dirty="0" smtClean="0"/>
              <a:t> upper line here</a:t>
            </a:r>
            <a:br>
              <a:rPr lang="en-US" dirty="0" smtClean="0"/>
            </a:br>
            <a:r>
              <a:rPr lang="en-US" dirty="0" smtClean="0"/>
              <a:t>second line here</a:t>
            </a:r>
          </a:p>
        </p:txBody>
      </p:sp>
      <p:sp>
        <p:nvSpPr>
          <p:cNvPr id="1035" name="Line 11"/>
          <p:cNvSpPr>
            <a:spLocks noChangeShapeType="1"/>
          </p:cNvSpPr>
          <p:nvPr userDrawn="1"/>
        </p:nvSpPr>
        <p:spPr bwMode="auto">
          <a:xfrm flipH="1">
            <a:off x="0" y="6178550"/>
            <a:ext cx="9144000" cy="0"/>
          </a:xfrm>
          <a:prstGeom prst="line">
            <a:avLst/>
          </a:prstGeom>
          <a:noFill/>
          <a:ln w="28575">
            <a:solidFill>
              <a:schemeClr val="bg2">
                <a:lumMod val="40000"/>
                <a:lumOff val="60000"/>
              </a:schemeClr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037" name="Text Box 13"/>
          <p:cNvSpPr txBox="1">
            <a:spLocks noChangeArrowheads="1"/>
          </p:cNvSpPr>
          <p:nvPr userDrawn="1"/>
        </p:nvSpPr>
        <p:spPr bwMode="auto">
          <a:xfrm>
            <a:off x="277812" y="6226266"/>
            <a:ext cx="3532187" cy="52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lnSpc>
                <a:spcPts val="1700"/>
              </a:lnSpc>
              <a:defRPr/>
            </a:pPr>
            <a:r>
              <a:rPr lang="en-US" sz="1000" kern="12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Meinard</a:t>
            </a:r>
            <a:r>
              <a:rPr lang="en-US" sz="10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 Müller: </a:t>
            </a: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Fundamentals of Music Processing</a:t>
            </a:r>
          </a:p>
          <a:p>
            <a:pPr marL="0" marR="0" indent="0" algn="l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© Springer </a:t>
            </a:r>
            <a:r>
              <a:rPr lang="de-DE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International </a:t>
            </a:r>
            <a:r>
              <a:rPr lang="de-DE" sz="10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de-DE" sz="10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Publishing </a:t>
            </a:r>
            <a:r>
              <a:rPr lang="de-DE" sz="10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Switzerland</a:t>
            </a: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, 2015</a:t>
            </a:r>
          </a:p>
        </p:txBody>
      </p:sp>
      <p:sp>
        <p:nvSpPr>
          <p:cNvPr id="9" name="Text Box 13"/>
          <p:cNvSpPr txBox="1">
            <a:spLocks noChangeArrowheads="1"/>
          </p:cNvSpPr>
          <p:nvPr userDrawn="1"/>
        </p:nvSpPr>
        <p:spPr bwMode="auto">
          <a:xfrm>
            <a:off x="4681536" y="6231753"/>
            <a:ext cx="4214361" cy="503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Chapter 8: Musically Informed Audio Decomposition</a:t>
            </a:r>
          </a:p>
          <a:p>
            <a:pPr marL="0" marR="0" indent="0" algn="r" defTabSz="914400" rtl="0" eaLnBrk="1" fontAlgn="base" latinLnBrk="0" hangingPunct="1">
              <a:lnSpc>
                <a:spcPts val="17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000" kern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Slide </a:t>
            </a:r>
            <a:r>
              <a:rPr lang="en-US" sz="1000" kern="1200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+mn-ea"/>
                <a:cs typeface="+mn-cs"/>
              </a:rPr>
              <a:t> </a:t>
            </a:r>
            <a:fld id="{782BC965-5642-458D-B384-0F50C1C1F05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pPr marL="0" marR="0" indent="0" algn="r" defTabSz="914400" rtl="0" eaLnBrk="1" fontAlgn="base" latinLnBrk="0" hangingPunct="1">
                <a:lnSpc>
                  <a:spcPts val="17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>
              <a:lumMod val="65000"/>
              <a:lumOff val="35000"/>
            </a:schemeClr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>
          <a:solidFill>
            <a:srgbClr val="EC9313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EC9313"/>
          </a:solidFill>
          <a:latin typeface="Arial" charset="0"/>
        </a:defRPr>
      </a:lvl9pPr>
    </p:titleStyle>
    <p:bodyStyle>
      <a:lvl1pPr marL="269875" indent="-2698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ED8C0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2pPr>
      <a:lvl3pPr marL="1163638" indent="-26352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3pPr>
      <a:lvl4pPr marL="1614488" indent="-271463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974850" indent="-180975" algn="l" rtl="0" eaLnBrk="0" fontAlgn="base" hangingPunct="0">
        <a:lnSpc>
          <a:spcPct val="110000"/>
        </a:lnSpc>
        <a:spcBef>
          <a:spcPct val="20000"/>
        </a:spcBef>
        <a:spcAft>
          <a:spcPct val="0"/>
        </a:spcAft>
        <a:buClr>
          <a:srgbClr val="707070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4320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8892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3464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03650" indent="-133350" algn="l" rtl="0" fontAlgn="base">
        <a:spcBef>
          <a:spcPct val="20000"/>
        </a:spcBef>
        <a:spcAft>
          <a:spcPct val="0"/>
        </a:spcAft>
        <a:buClr>
          <a:srgbClr val="62626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63405"/>
            <a:ext cx="9144000" cy="1470025"/>
          </a:xfrm>
        </p:spPr>
        <p:txBody>
          <a:bodyPr/>
          <a:lstStyle/>
          <a:p>
            <a:r>
              <a:rPr lang="en-US" sz="3600" dirty="0" smtClean="0"/>
              <a:t>Fundamentals of Music Processing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0" y="2499462"/>
            <a:ext cx="9144000" cy="460035"/>
          </a:xfrm>
        </p:spPr>
        <p:txBody>
          <a:bodyPr/>
          <a:lstStyle/>
          <a:p>
            <a:r>
              <a:rPr lang="de-DE" dirty="0"/>
              <a:t>Chapter 8: </a:t>
            </a:r>
            <a:r>
              <a:rPr lang="de-DE" dirty="0" err="1"/>
              <a:t>Musically</a:t>
            </a:r>
            <a:r>
              <a:rPr lang="de-DE" dirty="0"/>
              <a:t> </a:t>
            </a:r>
            <a:r>
              <a:rPr lang="de-DE" dirty="0" err="1"/>
              <a:t>Informed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366712" y="3511184"/>
            <a:ext cx="8453438" cy="457200"/>
          </a:xfrm>
        </p:spPr>
        <p:txBody>
          <a:bodyPr/>
          <a:lstStyle/>
          <a:p>
            <a:r>
              <a:rPr lang="en-US" dirty="0" err="1" smtClean="0"/>
              <a:t>Meinard</a:t>
            </a:r>
            <a:r>
              <a:rPr lang="en-US" dirty="0" smtClean="0"/>
              <a:t> Müller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1"/>
          </p:nvPr>
        </p:nvSpPr>
        <p:spPr>
          <a:xfrm>
            <a:off x="373972" y="3924836"/>
            <a:ext cx="8453438" cy="457200"/>
          </a:xfrm>
        </p:spPr>
        <p:txBody>
          <a:bodyPr/>
          <a:lstStyle/>
          <a:p>
            <a:r>
              <a:rPr lang="en-US" dirty="0" smtClean="0"/>
              <a:t>International Audio Laboratories Erlangen</a:t>
            </a:r>
            <a:endParaRPr lang="en-US" dirty="0"/>
          </a:p>
        </p:txBody>
      </p:sp>
      <p:sp>
        <p:nvSpPr>
          <p:cNvPr id="7" name="AutoShape 4" descr="Image result for Springer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8" name="AutoShape 6" descr="Image result for Springer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1" name="Picture 8" descr="Springer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5789121"/>
            <a:ext cx="2273300" cy="841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499" y="5770985"/>
            <a:ext cx="1725413" cy="859257"/>
          </a:xfrm>
          <a:prstGeom prst="rect">
            <a:avLst/>
          </a:prstGeom>
        </p:spPr>
      </p:pic>
      <p:sp>
        <p:nvSpPr>
          <p:cNvPr id="13" name="Content Placeholder 3"/>
          <p:cNvSpPr>
            <a:spLocks noGrp="1"/>
          </p:cNvSpPr>
          <p:nvPr>
            <p:ph sz="quarter" idx="11"/>
          </p:nvPr>
        </p:nvSpPr>
        <p:spPr>
          <a:xfrm>
            <a:off x="366712" y="4539884"/>
            <a:ext cx="8453438" cy="457200"/>
          </a:xfrm>
        </p:spPr>
        <p:txBody>
          <a:bodyPr/>
          <a:lstStyle/>
          <a:p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www.music-processing.de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8.6</a:t>
            </a:r>
            <a:endParaRPr lang="de-DE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942639"/>
            <a:ext cx="5856287" cy="5143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8.7</a:t>
            </a:r>
            <a:endParaRPr lang="de-DE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9" y="1145980"/>
            <a:ext cx="4460875" cy="495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8.8</a:t>
            </a:r>
            <a:endParaRPr lang="de-DE" dirty="0"/>
          </a:p>
        </p:txBody>
      </p:sp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" y="2286000"/>
            <a:ext cx="9069794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83241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93" y="863600"/>
            <a:ext cx="6260407" cy="166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8.8</a:t>
            </a:r>
            <a:endParaRPr lang="de-DE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93" y="2678155"/>
            <a:ext cx="6260407" cy="166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993" y="4483100"/>
            <a:ext cx="6260407" cy="1664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8.8</a:t>
            </a:r>
            <a:endParaRPr lang="de-DE" dirty="0"/>
          </a:p>
        </p:txBody>
      </p:sp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" y="2286000"/>
            <a:ext cx="9069794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2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8.8</a:t>
            </a:r>
            <a:endParaRPr lang="de-DE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20" y="2286000"/>
            <a:ext cx="9069794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124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8.9</a:t>
            </a:r>
            <a:endParaRPr lang="de-DE" dirty="0"/>
          </a:p>
        </p:txBody>
      </p:sp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" y="1395411"/>
            <a:ext cx="2979669" cy="46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68" y="1395411"/>
            <a:ext cx="2969262" cy="46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2475" y="3424238"/>
            <a:ext cx="19050" cy="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6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530" y="1395411"/>
            <a:ext cx="2979669" cy="4686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8.10</a:t>
            </a:r>
            <a:endParaRPr lang="de-DE" dirty="0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939" y="504824"/>
            <a:ext cx="4359209" cy="561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319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8.11</a:t>
            </a:r>
            <a:endParaRPr lang="de-DE" dirty="0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1278" y="752475"/>
            <a:ext cx="5747947" cy="538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8.12</a:t>
            </a:r>
            <a:endParaRPr lang="de-DE" dirty="0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0" y="1171575"/>
            <a:ext cx="5810249" cy="4573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Book: </a:t>
            </a:r>
            <a:r>
              <a:rPr lang="de-DE" dirty="0" err="1" smtClean="0"/>
              <a:t>Fundamentals</a:t>
            </a:r>
            <a:r>
              <a:rPr lang="de-DE" dirty="0" smtClean="0"/>
              <a:t> </a:t>
            </a:r>
            <a:r>
              <a:rPr lang="de-DE" dirty="0" err="1"/>
              <a:t>of</a:t>
            </a:r>
            <a:r>
              <a:rPr lang="de-DE" dirty="0"/>
              <a:t> Music Processing</a:t>
            </a: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2" y="1347107"/>
            <a:ext cx="1747461" cy="2329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614061" y="1372383"/>
            <a:ext cx="522636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Meinard</a:t>
            </a:r>
            <a:r>
              <a:rPr lang="en-US" sz="2000" dirty="0"/>
              <a:t> </a:t>
            </a:r>
            <a:r>
              <a:rPr lang="en-US" sz="2000" dirty="0" smtClean="0"/>
              <a:t>Müller</a:t>
            </a:r>
            <a:endParaRPr lang="en-US" sz="2000" dirty="0"/>
          </a:p>
          <a:p>
            <a:r>
              <a:rPr lang="en-US" sz="2000" dirty="0"/>
              <a:t>Fundamentals of Music Processing</a:t>
            </a:r>
          </a:p>
          <a:p>
            <a:r>
              <a:rPr lang="en-US" sz="2000" dirty="0"/>
              <a:t>Audio, Analysis, Algorithms, </a:t>
            </a:r>
            <a:r>
              <a:rPr lang="en-US" sz="2000" dirty="0" smtClean="0"/>
              <a:t>Applications</a:t>
            </a:r>
            <a:endParaRPr lang="en-US" sz="2000" dirty="0"/>
          </a:p>
          <a:p>
            <a:r>
              <a:rPr lang="en-US" sz="2000" dirty="0"/>
              <a:t>483 p., 249 illus., 30 illus. in </a:t>
            </a:r>
            <a:r>
              <a:rPr lang="en-US" sz="2000" dirty="0" smtClean="0"/>
              <a:t>color, hardcover</a:t>
            </a:r>
            <a:endParaRPr lang="en-US" sz="2000" dirty="0"/>
          </a:p>
          <a:p>
            <a:r>
              <a:rPr lang="en-US" sz="2000" dirty="0"/>
              <a:t>ISBN: 978-3-319-21944-8</a:t>
            </a:r>
          </a:p>
          <a:p>
            <a:r>
              <a:rPr lang="en-US" sz="2000" dirty="0"/>
              <a:t>Springer, 2015</a:t>
            </a:r>
            <a:endParaRPr lang="de-DE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3614061" y="3599577"/>
            <a:ext cx="31504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err="1" smtClean="0"/>
              <a:t>Accompanying</a:t>
            </a:r>
            <a:r>
              <a:rPr lang="de-DE" sz="2000" dirty="0" smtClean="0"/>
              <a:t> </a:t>
            </a:r>
            <a:r>
              <a:rPr lang="de-DE" sz="2000" dirty="0" err="1" smtClean="0"/>
              <a:t>website</a:t>
            </a:r>
            <a:r>
              <a:rPr lang="de-DE" sz="2000" dirty="0" smtClean="0"/>
              <a:t>: </a:t>
            </a:r>
          </a:p>
          <a:p>
            <a:r>
              <a:rPr lang="de-DE" sz="2000" dirty="0" smtClean="0"/>
              <a:t>www.music-processing.de</a:t>
            </a:r>
            <a:endParaRPr lang="de-DE" sz="2000" dirty="0"/>
          </a:p>
        </p:txBody>
      </p:sp>
      <p:pic>
        <p:nvPicPr>
          <p:cNvPr id="1026" name="Picture 2" descr="Z:\Private\Publications\Mueller_Book_FundamentalsMusicProcessing\Springer\Buchdruck_Cover_Endorsement\CoverFront_978331921944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552" y="1347106"/>
            <a:ext cx="2835048" cy="4250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67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8.13</a:t>
            </a:r>
            <a:endParaRPr lang="de-DE" dirty="0"/>
          </a:p>
        </p:txBody>
      </p:sp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700" y="1349995"/>
            <a:ext cx="1805020" cy="4704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6905" y="1349995"/>
            <a:ext cx="1795444" cy="4704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340" y="1349995"/>
            <a:ext cx="1814596" cy="4749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Connector 9"/>
          <p:cNvCxnSpPr/>
          <p:nvPr/>
        </p:nvCxnSpPr>
        <p:spPr bwMode="auto">
          <a:xfrm>
            <a:off x="3754730" y="1272150"/>
            <a:ext cx="0" cy="481460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lg" len="lg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6312835" y="1272150"/>
            <a:ext cx="0" cy="481460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ysDot"/>
            <a:round/>
            <a:headEnd type="none" w="med" len="med"/>
            <a:tailEnd type="non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8.14</a:t>
            </a:r>
            <a:endParaRPr lang="de-DE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883633"/>
            <a:ext cx="5886449" cy="513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724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8.14</a:t>
            </a:r>
            <a:endParaRPr lang="de-DE" dirty="0"/>
          </a:p>
        </p:txBody>
      </p:sp>
      <p:pic>
        <p:nvPicPr>
          <p:cNvPr id="10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5" y="2190750"/>
            <a:ext cx="6163318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3" descr="Z:\Private\Publications\Mueller_Book_FirstCourseMusicProcessing\book_code\Figures_Chapter08_AudioDeco\matlab_F0_DGM\AudioDeco_Mel_SalSpec_Weber_2_STFT_zo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60" y="2190750"/>
            <a:ext cx="2464285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19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8.14</a:t>
            </a:r>
            <a:endParaRPr lang="de-DE" dirty="0"/>
          </a:p>
        </p:txBody>
      </p:sp>
      <p:pic>
        <p:nvPicPr>
          <p:cNvPr id="7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5" y="2190750"/>
            <a:ext cx="6163318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1" descr="Z:\Private\Publications\Mueller_Book_FirstCourseMusicProcessing\book_code\Figures_Chapter08_AudioDeco\matlab_F0_DGM\AudioDeco_Mel_SalSpec_Weber_3_LogSpecSTFT_zo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60" y="2190750"/>
            <a:ext cx="2464285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51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5" y="2190750"/>
            <a:ext cx="6163318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Z:\Private\Publications\Mueller_Book_FirstCourseMusicProcessing\book_code\Figures_Chapter08_AudioDeco\matlab_F0_DGM\AudioDeco_Mel_SalSpec_Weber_3_LogSpecInstPhase_zoom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3760" y="2190750"/>
            <a:ext cx="2464285" cy="246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8.14</a:t>
            </a:r>
            <a:endParaRPr lang="de-DE" dirty="0"/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409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8.15</a:t>
            </a:r>
            <a:endParaRPr lang="de-DE" dirty="0"/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295400"/>
            <a:ext cx="7825486" cy="4753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1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5" y="2190750"/>
            <a:ext cx="6157956" cy="24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8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760" y="2190750"/>
            <a:ext cx="24660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8.15</a:t>
            </a:r>
            <a:endParaRPr lang="de-DE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250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35" y="2190750"/>
            <a:ext cx="6157932" cy="24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8" name="Picture 2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760" y="2190750"/>
            <a:ext cx="24660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8.15</a:t>
            </a:r>
            <a:endParaRPr lang="de-DE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1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935" y="2190750"/>
            <a:ext cx="6157956" cy="2462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760" y="2190750"/>
            <a:ext cx="2466000" cy="246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8.15</a:t>
            </a:r>
            <a:endParaRPr lang="de-DE" dirty="0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526031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6522726" y="4606759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>
                <a:latin typeface="+mn-lt"/>
                <a:cs typeface="Times New Roman" pitchFamily="18" charset="0"/>
              </a:rPr>
              <a:t>Time (</a:t>
            </a:r>
            <a:r>
              <a:rPr lang="de-DE" sz="14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400" dirty="0">
                <a:latin typeface="+mn-lt"/>
                <a:cs typeface="Times New Roman" pitchFamily="18" charset="0"/>
              </a:rPr>
              <a:t>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 rot="16200000">
            <a:off x="-306783" y="3158022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4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400" dirty="0">
                <a:latin typeface="+mn-lt"/>
                <a:cs typeface="Times New Roman" pitchFamily="18" charset="0"/>
              </a:rPr>
              <a:t> (Hz)</a:t>
            </a:r>
            <a:endParaRPr lang="en-US" sz="14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78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8.16</a:t>
            </a:r>
            <a:endParaRPr lang="de-DE" dirty="0"/>
          </a:p>
        </p:txBody>
      </p:sp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86" y="1447354"/>
            <a:ext cx="5610079" cy="46458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191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Chapter 8</a:t>
            </a:r>
            <a:r>
              <a:rPr lang="de-DE" dirty="0"/>
              <a:t>: </a:t>
            </a:r>
            <a:r>
              <a:rPr lang="de-DE" dirty="0" err="1"/>
              <a:t>Musically</a:t>
            </a:r>
            <a:r>
              <a:rPr lang="de-DE" dirty="0"/>
              <a:t> </a:t>
            </a:r>
            <a:r>
              <a:rPr lang="de-DE" dirty="0" err="1"/>
              <a:t>Informed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14" name="TextBox 13"/>
          <p:cNvSpPr txBox="1"/>
          <p:nvPr/>
        </p:nvSpPr>
        <p:spPr>
          <a:xfrm>
            <a:off x="561297" y="1087840"/>
            <a:ext cx="495866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 smtClean="0"/>
              <a:t>8.1	</a:t>
            </a:r>
            <a:r>
              <a:rPr lang="en-US" sz="2000" dirty="0"/>
              <a:t>Harmonic-Percussive Separation</a:t>
            </a:r>
          </a:p>
          <a:p>
            <a:r>
              <a:rPr lang="en-US" sz="2000" dirty="0" smtClean="0"/>
              <a:t>8.2	Melody </a:t>
            </a:r>
            <a:r>
              <a:rPr lang="en-US" sz="2000" dirty="0"/>
              <a:t>Extraction</a:t>
            </a:r>
          </a:p>
          <a:p>
            <a:r>
              <a:rPr lang="en-US" sz="2000" dirty="0" smtClean="0"/>
              <a:t>8.3	NMF-Based </a:t>
            </a:r>
            <a:r>
              <a:rPr lang="en-US" sz="2000" dirty="0"/>
              <a:t>Audio Decomposition</a:t>
            </a:r>
          </a:p>
          <a:p>
            <a:r>
              <a:rPr lang="en-US" sz="2000" dirty="0" smtClean="0"/>
              <a:t>8.4	Further </a:t>
            </a:r>
            <a:r>
              <a:rPr lang="en-US" sz="2000" dirty="0"/>
              <a:t>Notes</a:t>
            </a:r>
          </a:p>
        </p:txBody>
      </p:sp>
      <p:sp>
        <p:nvSpPr>
          <p:cNvPr id="3" name="Rectangle 2"/>
          <p:cNvSpPr/>
          <p:nvPr/>
        </p:nvSpPr>
        <p:spPr>
          <a:xfrm>
            <a:off x="561297" y="2984492"/>
            <a:ext cx="81763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/>
              <a:t>In the final Chapter 8 on audio decomposition, we present a challenging research direction that is closely related to source separation. Within this wide research area, we consider three </a:t>
            </a:r>
            <a:r>
              <a:rPr lang="en-US" dirty="0" err="1"/>
              <a:t>subproblems</a:t>
            </a:r>
            <a:r>
              <a:rPr lang="en-US" dirty="0"/>
              <a:t>: harmonic–percussive separation, main melody extraction, and score-informed audio decomposition. Within these scenarios, we discuss a number of key techniques including instantaneous frequency estimation, fundamental frequency (F0) estimation, spectrogram inversion, and nonnegative matrix factorization (NMF). Furthermore, we encounter a number of acoustic and musical properties of audio recordings that have been introduced and discussed in previous chapters, which rounds off the book.</a:t>
            </a:r>
            <a:endParaRPr lang="de-DE" dirty="0"/>
          </a:p>
        </p:txBody>
      </p:sp>
      <p:sp>
        <p:nvSpPr>
          <p:cNvPr id="4" name="AutoShape 2" descr="AudioDeco_Teaser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8" name="Picture 4" descr="AudioDeco_Teas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9517" y="1062440"/>
            <a:ext cx="2178082" cy="1040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714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8.17</a:t>
            </a:r>
            <a:endParaRPr lang="de-DE" dirty="0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252" y="670126"/>
            <a:ext cx="5615922" cy="5423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14" descr="Z:\Private\Publications\Mueller_Book_FundamentalsMusicProcessing\Slides\EMF\08-16-a.e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0" y="1701713"/>
            <a:ext cx="7711396" cy="428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8.16</a:t>
            </a:r>
            <a:endParaRPr lang="de-DE" dirty="0"/>
          </a:p>
        </p:txBody>
      </p:sp>
      <p:sp>
        <p:nvSpPr>
          <p:cNvPr id="37" name="Rectangle 8"/>
          <p:cNvSpPr>
            <a:spLocks noChangeArrowheads="1"/>
          </p:cNvSpPr>
          <p:nvPr/>
        </p:nvSpPr>
        <p:spPr bwMode="auto">
          <a:xfrm>
            <a:off x="3809084" y="5622880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>
                <a:latin typeface="+mn-lt"/>
                <a:cs typeface="Times New Roman" pitchFamily="18" charset="0"/>
              </a:rPr>
              <a:t>Time (</a:t>
            </a:r>
            <a:r>
              <a:rPr lang="de-DE" sz="16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600" dirty="0">
                <a:latin typeface="+mn-lt"/>
                <a:cs typeface="Times New Roman" pitchFamily="18" charset="0"/>
              </a:rPr>
              <a:t>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 rot="16200000">
            <a:off x="858695" y="4106736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600" dirty="0">
                <a:latin typeface="+mn-lt"/>
                <a:cs typeface="Times New Roman" pitchFamily="18" charset="0"/>
              </a:rPr>
              <a:t> (Hz)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264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8.16</a:t>
            </a:r>
            <a:endParaRPr lang="de-DE" dirty="0"/>
          </a:p>
        </p:txBody>
      </p:sp>
      <p:pic>
        <p:nvPicPr>
          <p:cNvPr id="5" name="Picture 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0" y="1701979"/>
            <a:ext cx="7709340" cy="42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809084" y="5622880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>
                <a:latin typeface="+mn-lt"/>
                <a:cs typeface="Times New Roman" pitchFamily="18" charset="0"/>
              </a:rPr>
              <a:t>Time (</a:t>
            </a:r>
            <a:r>
              <a:rPr lang="de-DE" sz="16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600" dirty="0">
                <a:latin typeface="+mn-lt"/>
                <a:cs typeface="Times New Roman" pitchFamily="18" charset="0"/>
              </a:rPr>
              <a:t>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rot="16200000">
            <a:off x="858695" y="4106736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600" dirty="0">
                <a:latin typeface="+mn-lt"/>
                <a:cs typeface="Times New Roman" pitchFamily="18" charset="0"/>
              </a:rPr>
              <a:t> (Hz)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9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8.17</a:t>
            </a:r>
            <a:endParaRPr lang="de-DE" dirty="0"/>
          </a:p>
        </p:txBody>
      </p:sp>
      <p:pic>
        <p:nvPicPr>
          <p:cNvPr id="8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0" y="1701979"/>
            <a:ext cx="7709340" cy="42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809084" y="5622880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>
                <a:latin typeface="+mn-lt"/>
                <a:cs typeface="Times New Roman" pitchFamily="18" charset="0"/>
              </a:rPr>
              <a:t>Time (</a:t>
            </a:r>
            <a:r>
              <a:rPr lang="de-DE" sz="16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600" dirty="0">
                <a:latin typeface="+mn-lt"/>
                <a:cs typeface="Times New Roman" pitchFamily="18" charset="0"/>
              </a:rPr>
              <a:t>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 rot="16200000">
            <a:off x="858695" y="4106736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600" dirty="0">
                <a:latin typeface="+mn-lt"/>
                <a:cs typeface="Times New Roman" pitchFamily="18" charset="0"/>
              </a:rPr>
              <a:t> (Hz)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49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8.17</a:t>
            </a:r>
            <a:endParaRPr lang="de-DE" dirty="0"/>
          </a:p>
        </p:txBody>
      </p:sp>
      <p:pic>
        <p:nvPicPr>
          <p:cNvPr id="8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0" y="1701979"/>
            <a:ext cx="7709340" cy="42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096"/>
          <a:stretch/>
        </p:blipFill>
        <p:spPr bwMode="auto">
          <a:xfrm>
            <a:off x="1140790" y="1701979"/>
            <a:ext cx="7709340" cy="9396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3809084" y="5622880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>
                <a:latin typeface="+mn-lt"/>
                <a:cs typeface="Times New Roman" pitchFamily="18" charset="0"/>
              </a:rPr>
              <a:t>Time (</a:t>
            </a:r>
            <a:r>
              <a:rPr lang="de-DE" sz="16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600" dirty="0">
                <a:latin typeface="+mn-lt"/>
                <a:cs typeface="Times New Roman" pitchFamily="18" charset="0"/>
              </a:rPr>
              <a:t>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  <p:sp>
        <p:nvSpPr>
          <p:cNvPr id="11" name="Rectangle 7"/>
          <p:cNvSpPr>
            <a:spLocks noChangeArrowheads="1"/>
          </p:cNvSpPr>
          <p:nvPr/>
        </p:nvSpPr>
        <p:spPr bwMode="auto">
          <a:xfrm rot="16200000">
            <a:off x="858695" y="4106736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600" dirty="0">
                <a:latin typeface="+mn-lt"/>
                <a:cs typeface="Times New Roman" pitchFamily="18" charset="0"/>
              </a:rPr>
              <a:t> (Hz)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8.17</a:t>
            </a:r>
            <a:endParaRPr lang="de-DE" dirty="0"/>
          </a:p>
        </p:txBody>
      </p:sp>
      <p:pic>
        <p:nvPicPr>
          <p:cNvPr id="5" name="Picture 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790" y="1701979"/>
            <a:ext cx="7709339" cy="4289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3809084" y="5622880"/>
            <a:ext cx="2071688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>
                <a:latin typeface="+mn-lt"/>
                <a:cs typeface="Times New Roman" pitchFamily="18" charset="0"/>
              </a:rPr>
              <a:t>Time (</a:t>
            </a:r>
            <a:r>
              <a:rPr lang="de-DE" sz="1600" dirty="0" err="1">
                <a:latin typeface="+mn-lt"/>
                <a:cs typeface="Times New Roman" pitchFamily="18" charset="0"/>
              </a:rPr>
              <a:t>seconds</a:t>
            </a:r>
            <a:r>
              <a:rPr lang="de-DE" sz="1600" dirty="0">
                <a:latin typeface="+mn-lt"/>
                <a:cs typeface="Times New Roman" pitchFamily="18" charset="0"/>
              </a:rPr>
              <a:t>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 rot="16200000">
            <a:off x="858695" y="4106736"/>
            <a:ext cx="1793875" cy="285750"/>
          </a:xfrm>
          <a:prstGeom prst="rect">
            <a:avLst/>
          </a:prstGeom>
          <a:noFill/>
          <a:ln w="25400" algn="ctr">
            <a:noFill/>
            <a:round/>
            <a:headEnd/>
            <a:tailEnd type="stealth" w="lg" len="lg"/>
          </a:ln>
        </p:spPr>
        <p:txBody>
          <a:bodyPr lIns="0" tIns="0" rIns="0" bIns="0"/>
          <a:lstStyle/>
          <a:p>
            <a:pPr algn="ctr">
              <a:defRPr/>
            </a:pPr>
            <a:r>
              <a:rPr lang="de-DE" sz="1600" dirty="0" err="1">
                <a:latin typeface="+mn-lt"/>
                <a:cs typeface="Times New Roman" pitchFamily="18" charset="0"/>
              </a:rPr>
              <a:t>Frequency</a:t>
            </a:r>
            <a:r>
              <a:rPr lang="de-DE" sz="1600" dirty="0">
                <a:latin typeface="+mn-lt"/>
                <a:cs typeface="Times New Roman" pitchFamily="18" charset="0"/>
              </a:rPr>
              <a:t> (Hz)</a:t>
            </a:r>
            <a:endParaRPr lang="en-US" sz="1600" i="1" dirty="0">
              <a:latin typeface="+mn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632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8.2 </a:t>
            </a:r>
            <a:r>
              <a:rPr lang="de-DE" dirty="0" err="1"/>
              <a:t>Melody</a:t>
            </a:r>
            <a:r>
              <a:rPr lang="de-DE" dirty="0"/>
              <a:t> </a:t>
            </a:r>
            <a:r>
              <a:rPr lang="de-DE" dirty="0" err="1"/>
              <a:t>Extraction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8.18</a:t>
            </a:r>
            <a:endParaRPr lang="de-DE" dirty="0"/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650" y="856485"/>
            <a:ext cx="6781799" cy="52299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86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8.19</a:t>
            </a:r>
            <a:endParaRPr lang="de-DE" dirty="0"/>
          </a:p>
        </p:txBody>
      </p:sp>
      <p:pic>
        <p:nvPicPr>
          <p:cNvPr id="2355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637" y="3563721"/>
            <a:ext cx="5853462" cy="2162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8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268" y="1478794"/>
            <a:ext cx="6172200" cy="169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319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8.20</a:t>
            </a:r>
            <a:endParaRPr lang="de-DE" dirty="0"/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9" y="3782393"/>
            <a:ext cx="7110933" cy="2313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433351"/>
            <a:ext cx="7636408" cy="229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8.21</a:t>
            </a:r>
            <a:endParaRPr lang="de-DE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638300"/>
            <a:ext cx="9019917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 </a:t>
            </a:r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Teaser</a:t>
            </a:r>
            <a:endParaRPr lang="de-DE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74" y="1806804"/>
            <a:ext cx="6903921" cy="37476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253217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8.21</a:t>
            </a:r>
            <a:endParaRPr lang="de-DE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638300"/>
            <a:ext cx="9019917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638300"/>
            <a:ext cx="9019918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254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Table 8.1</a:t>
            </a:r>
            <a:endParaRPr lang="de-DE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409700"/>
            <a:ext cx="8242300" cy="4491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090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65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80" y="990600"/>
            <a:ext cx="7059220" cy="5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8.22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8.23</a:t>
            </a:r>
            <a:endParaRPr lang="de-DE" dirty="0"/>
          </a:p>
        </p:txBody>
      </p:sp>
      <p:pic>
        <p:nvPicPr>
          <p:cNvPr id="4" name="Picture 1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80" y="990600"/>
            <a:ext cx="7059220" cy="5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8.24</a:t>
            </a:r>
            <a:endParaRPr lang="de-DE" dirty="0"/>
          </a:p>
        </p:txBody>
      </p:sp>
      <p:pic>
        <p:nvPicPr>
          <p:cNvPr id="4" name="Picture 1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80" y="990600"/>
            <a:ext cx="7059220" cy="5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8.25</a:t>
            </a:r>
            <a:endParaRPr lang="de-DE" dirty="0"/>
          </a:p>
        </p:txBody>
      </p:sp>
      <p:pic>
        <p:nvPicPr>
          <p:cNvPr id="4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080" y="990600"/>
            <a:ext cx="7059220" cy="5090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8.26</a:t>
            </a:r>
            <a:endParaRPr lang="de-DE" dirty="0"/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550" y="887722"/>
            <a:ext cx="4857749" cy="521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52037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289" y="1188433"/>
            <a:ext cx="6053573" cy="1423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8.26</a:t>
            </a:r>
            <a:endParaRPr lang="de-DE" dirty="0"/>
          </a:p>
        </p:txBody>
      </p:sp>
      <p:pic>
        <p:nvPicPr>
          <p:cNvPr id="34" name="Picture 2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702" y="3028847"/>
            <a:ext cx="4111174" cy="27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TextBox 4"/>
          <p:cNvSpPr txBox="1">
            <a:spLocks noChangeArrowheads="1"/>
          </p:cNvSpPr>
          <p:nvPr/>
        </p:nvSpPr>
        <p:spPr bwMode="auto">
          <a:xfrm rot="-5400000">
            <a:off x="2166364" y="4056807"/>
            <a:ext cx="1218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 smtClean="0">
                <a:solidFill>
                  <a:srgbClr val="000000"/>
                </a:solidFill>
                <a:latin typeface="+mn-lt"/>
              </a:rPr>
              <a:t>Note number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36" name="TextBox 4"/>
          <p:cNvSpPr txBox="1">
            <a:spLocks noChangeArrowheads="1"/>
          </p:cNvSpPr>
          <p:nvPr/>
        </p:nvSpPr>
        <p:spPr bwMode="auto">
          <a:xfrm>
            <a:off x="4170499" y="5595958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9084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8.26</a:t>
            </a:r>
            <a:endParaRPr lang="de-DE" dirty="0"/>
          </a:p>
        </p:txBody>
      </p:sp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01" y="1104434"/>
            <a:ext cx="6381750" cy="171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3155207"/>
            <a:ext cx="8362950" cy="25870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 rot="-5400000">
            <a:off x="-119636" y="4056807"/>
            <a:ext cx="1218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 smtClean="0">
                <a:solidFill>
                  <a:srgbClr val="000000"/>
                </a:solidFill>
                <a:latin typeface="+mn-lt"/>
              </a:rPr>
              <a:t>Note number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6557805" y="5593755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0" name="TextBox 4"/>
          <p:cNvSpPr txBox="1">
            <a:spLocks noChangeArrowheads="1"/>
          </p:cNvSpPr>
          <p:nvPr/>
        </p:nvSpPr>
        <p:spPr bwMode="auto">
          <a:xfrm>
            <a:off x="1884499" y="5595958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TextBox 4"/>
          <p:cNvSpPr txBox="1">
            <a:spLocks noChangeArrowheads="1"/>
          </p:cNvSpPr>
          <p:nvPr/>
        </p:nvSpPr>
        <p:spPr bwMode="auto">
          <a:xfrm rot="-5400000">
            <a:off x="4590950" y="4056807"/>
            <a:ext cx="1218603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 smtClean="0">
                <a:solidFill>
                  <a:srgbClr val="000000"/>
                </a:solidFill>
                <a:latin typeface="+mn-lt"/>
              </a:rPr>
              <a:t>Note number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759084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8.26</a:t>
            </a:r>
            <a:endParaRPr lang="de-DE" dirty="0"/>
          </a:p>
        </p:txBody>
      </p:sp>
      <p:pic>
        <p:nvPicPr>
          <p:cNvPr id="4" name="Picture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01" y="3076471"/>
            <a:ext cx="8649775" cy="266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01" y="1104434"/>
            <a:ext cx="6381750" cy="171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 rot="-5400000">
            <a:off x="-295223" y="4056807"/>
            <a:ext cx="14173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>
                <a:solidFill>
                  <a:srgbClr val="000000"/>
                </a:solidFill>
              </a:rPr>
              <a:t>Frequency (Hz)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6557805" y="5593755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1884499" y="5595958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 rot="-5400000">
            <a:off x="4415363" y="4056807"/>
            <a:ext cx="14173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>
                <a:solidFill>
                  <a:srgbClr val="000000"/>
                </a:solidFill>
              </a:rPr>
              <a:t>Frequency (Hz)</a:t>
            </a:r>
          </a:p>
        </p:txBody>
      </p:sp>
    </p:spTree>
    <p:extLst>
      <p:ext uri="{BB962C8B-B14F-4D97-AF65-F5344CB8AC3E}">
        <p14:creationId xmlns:p14="http://schemas.microsoft.com/office/powerpoint/2010/main" val="2140658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 </a:t>
            </a:r>
            <a:r>
              <a:rPr lang="de-DE" dirty="0"/>
              <a:t>Content-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Retrieval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</a:t>
            </a:r>
            <a:r>
              <a:rPr lang="de-DE" dirty="0"/>
              <a:t>8</a:t>
            </a:r>
            <a:r>
              <a:rPr lang="de-DE" dirty="0" smtClean="0"/>
              <a:t>.1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560" y="1342417"/>
            <a:ext cx="8615832" cy="4786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01976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8.26</a:t>
            </a:r>
            <a:endParaRPr lang="de-DE" dirty="0"/>
          </a:p>
        </p:txBody>
      </p:sp>
      <p:pic>
        <p:nvPicPr>
          <p:cNvPr id="4" name="Picture 2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9" y="3076471"/>
            <a:ext cx="8666647" cy="2665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201" y="1104434"/>
            <a:ext cx="6381750" cy="1711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 rot="-5400000">
            <a:off x="-295223" y="4056807"/>
            <a:ext cx="14173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>
                <a:solidFill>
                  <a:srgbClr val="000000"/>
                </a:solidFill>
              </a:rPr>
              <a:t>Frequency (Hz)</a:t>
            </a: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 rot="-5400000">
            <a:off x="4415363" y="4056807"/>
            <a:ext cx="141737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en-US" altLang="de-DE" sz="1400" dirty="0">
                <a:solidFill>
                  <a:srgbClr val="000000"/>
                </a:solidFill>
              </a:rPr>
              <a:t>Frequency (Hz)</a:t>
            </a:r>
          </a:p>
        </p:txBody>
      </p:sp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6557805" y="5593755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1884499" y="5595958"/>
            <a:ext cx="141070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 eaLnBrk="1" hangingPunct="1"/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Time (</a:t>
            </a:r>
            <a:r>
              <a:rPr lang="de-DE" altLang="de-DE" sz="1400" dirty="0" err="1" smtClean="0">
                <a:solidFill>
                  <a:srgbClr val="000000"/>
                </a:solidFill>
                <a:latin typeface="+mn-lt"/>
              </a:rPr>
              <a:t>seconds</a:t>
            </a:r>
            <a:r>
              <a:rPr lang="de-DE" altLang="de-DE" sz="1400" dirty="0" smtClean="0">
                <a:solidFill>
                  <a:srgbClr val="000000"/>
                </a:solidFill>
                <a:latin typeface="+mn-lt"/>
              </a:rPr>
              <a:t>)</a:t>
            </a:r>
            <a:endParaRPr lang="en-US" altLang="de-DE" sz="14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6580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8.3 </a:t>
            </a:r>
            <a:r>
              <a:rPr lang="de-DE" dirty="0"/>
              <a:t>NMF-</a:t>
            </a:r>
            <a:r>
              <a:rPr lang="de-DE" dirty="0" err="1"/>
              <a:t>Based</a:t>
            </a:r>
            <a:r>
              <a:rPr lang="de-DE" dirty="0"/>
              <a:t> Audio </a:t>
            </a:r>
            <a:r>
              <a:rPr lang="de-DE" dirty="0" err="1"/>
              <a:t>Decomposition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8.27</a:t>
            </a:r>
            <a:endParaRPr lang="de-DE" dirty="0"/>
          </a:p>
        </p:txBody>
      </p:sp>
      <p:pic>
        <p:nvPicPr>
          <p:cNvPr id="307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400" y="1468437"/>
            <a:ext cx="4092800" cy="4458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00" y="1496216"/>
            <a:ext cx="4088170" cy="4430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406580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8.2</a:t>
            </a:r>
            <a:endParaRPr lang="de-DE" dirty="0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43" y="1376612"/>
            <a:ext cx="6915781" cy="45235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64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8.3</a:t>
            </a:r>
            <a:endParaRPr lang="de-DE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5" y="1371600"/>
            <a:ext cx="8168433" cy="4720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8.4</a:t>
            </a:r>
            <a:endParaRPr lang="de-DE" dirty="0"/>
          </a:p>
        </p:txBody>
      </p: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218" y="1650206"/>
            <a:ext cx="4393520" cy="4167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6" y="1650206"/>
            <a:ext cx="4393520" cy="4167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3613" y="942639"/>
            <a:ext cx="5856288" cy="513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8.1 </a:t>
            </a:r>
            <a:r>
              <a:rPr lang="de-DE" dirty="0" err="1"/>
              <a:t>Harmonic</a:t>
            </a:r>
            <a:r>
              <a:rPr lang="de-DE" dirty="0"/>
              <a:t>–</a:t>
            </a:r>
            <a:r>
              <a:rPr lang="de-DE" dirty="0" err="1"/>
              <a:t>Percussive</a:t>
            </a:r>
            <a:r>
              <a:rPr lang="de-DE" dirty="0"/>
              <a:t> Separation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Fig. 8.5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22809882"/>
      </p:ext>
    </p:extLst>
  </p:cSld>
  <p:clrMapOvr>
    <a:masterClrMapping/>
  </p:clrMapOvr>
</p:sld>
</file>

<file path=ppt/theme/theme1.xml><?xml version="1.0" encoding="utf-8"?>
<a:theme xmlns:a="http://schemas.openxmlformats.org/drawingml/2006/main" name="Title_Master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641</Words>
  <Application>Microsoft Office PowerPoint</Application>
  <PresentationFormat>On-screen Show (4:3)</PresentationFormat>
  <Paragraphs>158</Paragraphs>
  <Slides>51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51</vt:i4>
      </vt:variant>
    </vt:vector>
  </HeadingPairs>
  <TitlesOfParts>
    <vt:vector size="53" baseType="lpstr">
      <vt:lpstr>Title_Master</vt:lpstr>
      <vt:lpstr>Standarddesign</vt:lpstr>
      <vt:lpstr>Fundamentals of Music Processing</vt:lpstr>
      <vt:lpstr>Book: Fundamentals of Music Processing</vt:lpstr>
      <vt:lpstr>Chapter 8: Musically Informed Audio Decomposition</vt:lpstr>
      <vt:lpstr>8 Content-Based Audio Retrieval</vt:lpstr>
      <vt:lpstr>8 Content-Based Audio Retrieval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8.1 Harmonic–Percussive Separation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8.2 Melody Extraction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  <vt:lpstr>8.3 NMF-Based Audio Decomposition</vt:lpstr>
    </vt:vector>
  </TitlesOfParts>
  <Company>Fraunhofer IIS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tro</dc:creator>
  <cp:lastModifiedBy>Meinard Müller</cp:lastModifiedBy>
  <cp:revision>243</cp:revision>
  <cp:lastPrinted>2014-01-16T14:37:49Z</cp:lastPrinted>
  <dcterms:created xsi:type="dcterms:W3CDTF">2013-07-10T07:58:44Z</dcterms:created>
  <dcterms:modified xsi:type="dcterms:W3CDTF">2015-07-20T14:55:55Z</dcterms:modified>
</cp:coreProperties>
</file>